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Roboto Slab"/>
      <p:regular r:id="rId24"/>
      <p:bold r:id="rId25"/>
    </p:embeddedFont>
    <p:embeddedFont>
      <p:font typeface="Robo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Slab-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regular.fntdata"/><Relationship Id="rId25" Type="http://schemas.openxmlformats.org/officeDocument/2006/relationships/font" Target="fonts/RobotoSlab-bold.fntdata"/><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85ea22857a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85ea22857a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85ea22857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85ea22857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85ea22857a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285ea22857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285ea22857a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285ea22857a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85ea22857a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85ea22857a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85ea22857a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85ea22857a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85ea22857a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85ea22857a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85ea22857a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85ea22857a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285ea22857a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285ea22857a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48be1831b4_0_1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48be1831b4_0_1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48be1831b4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48be1831b4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48be1831b4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48be1831b4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48c477735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48c477735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85ea22857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85ea22857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85ea22857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85ea22857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85ea22857a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85ea22857a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85ea22857a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85ea22857a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cdhe.colorado.gov/cofreeappdays#:~:text=17%2D19%2C%202023),-Overview&amp;text=Colorado's%20sixth%20annual%20Free%20Applications,19th%2C%202023%20for%20Colorado%20residents!&amp;text=Almost%20all%20colleges%20and%20universities,hardship%20during%20the%20entire%20year." TargetMode="External"/><Relationship Id="rId4" Type="http://schemas.openxmlformats.org/officeDocument/2006/relationships/hyperlink" Target="https://cdhe.colorado.gov/cofreeappdays#:~:text=17%2D19%2C%202023),-Overview&amp;text=Colorado's%20sixth%20annual%20Free%20Applications,19th%2C%202023%20for%20Colorado%20residents!&amp;text=Almost%20all%20colleges%20and%20universities,hardship%20during%20the%20entire%20year." TargetMode="External"/><Relationship Id="rId10" Type="http://schemas.openxmlformats.org/officeDocument/2006/relationships/hyperlink" Target="https://cdhe.colorado.gov/cofreeappdays#:~:text=17%2D19%2C%202023),-Overview&amp;text=Colorado's%20sixth%20annual%20Free%20Applications,19th%2C%202023%20for%20Colorado%20residents!&amp;text=Almost%20all%20colleges%20and%20universities,hardship%20during%20the%20entire%20year." TargetMode="External"/><Relationship Id="rId9" Type="http://schemas.openxmlformats.org/officeDocument/2006/relationships/hyperlink" Target="https://cdhe.colorado.gov/cofreeappdays#:~:text=17%2D19%2C%202023),-Overview&amp;text=Colorado's%20sixth%20annual%20Free%20Applications,19th%2C%202023%20for%20Colorado%20residents!&amp;text=Almost%20all%20colleges%20and%20universities,hardship%20during%20the%20entire%20year." TargetMode="External"/><Relationship Id="rId5" Type="http://schemas.openxmlformats.org/officeDocument/2006/relationships/hyperlink" Target="https://cdhe.colorado.gov/cofreeappdays#:~:text=17%2D19%2C%202023),-Overview&amp;text=Colorado's%20sixth%20annual%20Free%20Applications,19th%2C%202023%20for%20Colorado%20residents!&amp;text=Almost%20all%20colleges%20and%20universities,hardship%20during%20the%20entire%20year." TargetMode="External"/><Relationship Id="rId6" Type="http://schemas.openxmlformats.org/officeDocument/2006/relationships/hyperlink" Target="https://cdhe.colorado.gov/cofreeappdays#:~:text=17%2D19%2C%202023),-Overview&amp;text=Colorado's%20sixth%20annual%20Free%20Applications,19th%2C%202023%20for%20Colorado%20residents!&amp;text=Almost%20all%20colleges%20and%20universities,hardship%20during%20the%20entire%20year." TargetMode="External"/><Relationship Id="rId7" Type="http://schemas.openxmlformats.org/officeDocument/2006/relationships/hyperlink" Target="https://cdhe.colorado.gov/cofreeappdays#:~:text=17%2D19%2C%202023),-Overview&amp;text=Colorado's%20sixth%20annual%20Free%20Applications,19th%2C%202023%20for%20Colorado%20residents!&amp;text=Almost%20all%20colleges%20and%20universities,hardship%20during%20the%20entire%20year." TargetMode="External"/><Relationship Id="rId8" Type="http://schemas.openxmlformats.org/officeDocument/2006/relationships/hyperlink" Target="https://cdhe.colorado.gov/cofreeappdays#:~:text=17%2D19%2C%202023),-Overview&amp;text=Colorado's%20sixth%20annual%20Free%20Applications,19th%2C%202023%20for%20Colorado%20residents!&amp;text=Almost%20all%20colleges%20and%20universities,hardship%20during%20the%20entire%20yea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www.mines.edu/undergraduate-admissions/apply/" TargetMode="External"/><Relationship Id="rId4" Type="http://schemas.openxmlformats.org/officeDocument/2006/relationships/hyperlink" Target="https://admissions.colostate.edu/apply/freshmen/" TargetMode="External"/><Relationship Id="rId5" Type="http://schemas.openxmlformats.org/officeDocument/2006/relationships/hyperlink" Target="https://myapplication.csuglobal.edu/appl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connect.csupueblo.edu/apply/" TargetMode="External"/><Relationship Id="rId4" Type="http://schemas.openxmlformats.org/officeDocument/2006/relationships/hyperlink" Target="https://www.fortlewis.edu/admission/" TargetMode="External"/><Relationship Id="rId5" Type="http://schemas.openxmlformats.org/officeDocument/2006/relationships/hyperlink" Target="https://www.msudenver.edu/appl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apply.commonapp.org/login?ma=599&amp;tref=FreeAppDays2022" TargetMode="External"/><Relationship Id="rId4" Type="http://schemas.openxmlformats.org/officeDocument/2006/relationships/hyperlink" Target="https://www.ucdenver.edu/undergraduate-admission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uccs.edu/apply"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unco.edu/apply/" TargetMode="External"/><Relationship Id="rId4" Type="http://schemas.openxmlformats.org/officeDocument/2006/relationships/hyperlink" Target="https://www.unco.edu/appl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estern.edu/admissions-aid/admission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ccu.edu/undergrad/admissions/" TargetMode="External"/><Relationship Id="rId4" Type="http://schemas.openxmlformats.org/officeDocument/2006/relationships/hyperlink" Target="https://www.coloradocollege.edu/admission/for-students/start-my-app/index.html" TargetMode="External"/><Relationship Id="rId5" Type="http://schemas.openxmlformats.org/officeDocument/2006/relationships/hyperlink" Target="https://regisuniversity.my.site.com/apex/ERx_Forms__PageMaker?pageId=Registration&amp;typ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du.edu/admission-aid/undergraduate/how-to-appl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adams.edu/admissions/apply-online/" TargetMode="External"/><Relationship Id="rId4" Type="http://schemas.openxmlformats.org/officeDocument/2006/relationships/hyperlink" Target="https://www.coloradomesa.edu/admissions/apply.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402000" y="237575"/>
            <a:ext cx="6490500" cy="3214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u="sng">
                <a:solidFill>
                  <a:schemeClr val="hlink"/>
                </a:solidFill>
                <a:hlinkClick r:id="rId3"/>
              </a:rPr>
              <a:t>2023 Colorado Free</a:t>
            </a:r>
            <a:r>
              <a:rPr lang="en" u="sng">
                <a:solidFill>
                  <a:schemeClr val="hlink"/>
                </a:solidFill>
                <a:hlinkClick r:id="rId4"/>
              </a:rPr>
              <a:t> </a:t>
            </a:r>
            <a:r>
              <a:rPr lang="en" u="sng">
                <a:solidFill>
                  <a:schemeClr val="hlink"/>
                </a:solidFill>
                <a:hlinkClick r:id="rId5"/>
              </a:rPr>
              <a:t>Application</a:t>
            </a:r>
            <a:r>
              <a:rPr lang="en" u="sng">
                <a:solidFill>
                  <a:schemeClr val="hlink"/>
                </a:solidFill>
                <a:hlinkClick r:id="rId6"/>
              </a:rPr>
              <a:t> </a:t>
            </a:r>
            <a:r>
              <a:rPr lang="en" u="sng">
                <a:solidFill>
                  <a:schemeClr val="hlink"/>
                </a:solidFill>
                <a:hlinkClick r:id="rId7"/>
              </a:rPr>
              <a:t>Da</a:t>
            </a:r>
            <a:r>
              <a:rPr lang="en" u="sng">
                <a:solidFill>
                  <a:schemeClr val="hlink"/>
                </a:solidFill>
                <a:hlinkClick r:id="rId8"/>
              </a:rPr>
              <a:t>y$</a:t>
            </a:r>
            <a:r>
              <a:rPr lang="en" u="sng">
                <a:solidFill>
                  <a:schemeClr val="hlink"/>
                </a:solidFill>
                <a:hlinkClick r:id="rId9"/>
              </a:rPr>
              <a:t> </a:t>
            </a:r>
            <a:r>
              <a:rPr lang="en" u="sng">
                <a:solidFill>
                  <a:schemeClr val="hlink"/>
                </a:solidFill>
                <a:hlinkClick r:id="rId10"/>
              </a:rPr>
              <a:t>Instructions</a:t>
            </a:r>
            <a:endParaRPr>
              <a:solidFill>
                <a:schemeClr val="accent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idx="1" type="body"/>
          </p:nvPr>
        </p:nvSpPr>
        <p:spPr>
          <a:xfrm>
            <a:off x="249475" y="660400"/>
            <a:ext cx="8841900" cy="4409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u="sng">
                <a:solidFill>
                  <a:schemeClr val="hlink"/>
                </a:solidFill>
                <a:hlinkClick r:id="rId3"/>
              </a:rPr>
              <a:t>Colorado School of Mines</a:t>
            </a:r>
            <a:endParaRPr b="1" u="sng"/>
          </a:p>
          <a:p>
            <a:pPr indent="-292100" lvl="1" marL="914400" rtl="0" algn="l">
              <a:spcBef>
                <a:spcPts val="1200"/>
              </a:spcBef>
              <a:spcAft>
                <a:spcPts val="0"/>
              </a:spcAft>
              <a:buSzPts val="1000"/>
              <a:buChar char="○"/>
            </a:pPr>
            <a:r>
              <a:rPr lang="en" sz="1000"/>
              <a:t>Mines’ Golden Application - for First-Year and Transfer Applicants: No special steps are required for Colorado residents to qualify for Colorado Free Applications days.</a:t>
            </a:r>
            <a:endParaRPr sz="1000"/>
          </a:p>
          <a:p>
            <a:pPr indent="-292100" lvl="1" marL="914400" rtl="0" algn="l">
              <a:spcBef>
                <a:spcPts val="0"/>
              </a:spcBef>
              <a:spcAft>
                <a:spcPts val="0"/>
              </a:spcAft>
              <a:buSzPts val="1000"/>
              <a:buChar char="○"/>
            </a:pPr>
            <a:r>
              <a:rPr lang="en" sz="1000"/>
              <a:t>Common Application - for First-Year Applicants: Within the Mines Member Questions section, you'll see this required prompt:</a:t>
            </a:r>
            <a:endParaRPr sz="1000"/>
          </a:p>
          <a:p>
            <a:pPr indent="-292100" lvl="2" marL="1371600" rtl="0" algn="l">
              <a:spcBef>
                <a:spcPts val="0"/>
              </a:spcBef>
              <a:spcAft>
                <a:spcPts val="0"/>
              </a:spcAft>
              <a:buSzPts val="1000"/>
              <a:buChar char="■"/>
            </a:pPr>
            <a:r>
              <a:rPr lang="en" sz="1000"/>
              <a:t>Do you intend to use one of these school-specific fee waivers?</a:t>
            </a:r>
            <a:endParaRPr sz="1000"/>
          </a:p>
          <a:p>
            <a:pPr indent="-292100" lvl="2" marL="1371600" rtl="0" algn="l">
              <a:spcBef>
                <a:spcPts val="0"/>
              </a:spcBef>
              <a:spcAft>
                <a:spcPts val="0"/>
              </a:spcAft>
              <a:buSzPts val="1000"/>
              <a:buChar char="■"/>
            </a:pPr>
            <a:r>
              <a:rPr lang="en" sz="1000"/>
              <a:t>Select CO Free Application Day (CO residents only) from the drop-down menu.</a:t>
            </a:r>
            <a:endParaRPr/>
          </a:p>
          <a:p>
            <a:pPr indent="0" lvl="0" marL="0" rtl="0" algn="l">
              <a:spcBef>
                <a:spcPts val="1200"/>
              </a:spcBef>
              <a:spcAft>
                <a:spcPts val="0"/>
              </a:spcAft>
              <a:buNone/>
            </a:pPr>
            <a:r>
              <a:rPr b="1" lang="en" u="sng">
                <a:solidFill>
                  <a:schemeClr val="hlink"/>
                </a:solidFill>
                <a:hlinkClick r:id="rId4"/>
              </a:rPr>
              <a:t>Colorado State University</a:t>
            </a:r>
            <a:endParaRPr b="1" u="sng"/>
          </a:p>
          <a:p>
            <a:pPr indent="-292100" lvl="1" marL="914400" rtl="0" algn="l">
              <a:spcBef>
                <a:spcPts val="1200"/>
              </a:spcBef>
              <a:spcAft>
                <a:spcPts val="0"/>
              </a:spcAft>
              <a:buSzPts val="1000"/>
              <a:buChar char="○"/>
            </a:pPr>
            <a:r>
              <a:rPr lang="en" sz="1000"/>
              <a:t>Common Application - for Freshman/First-Year Applicants: Choos</a:t>
            </a:r>
            <a:r>
              <a:rPr lang="en" sz="1000">
                <a:solidFill>
                  <a:srgbClr val="FFE599"/>
                </a:solidFill>
              </a:rPr>
              <a:t>e Colorado Free App EVERY Day </a:t>
            </a:r>
            <a:r>
              <a:rPr lang="en" sz="1000"/>
              <a:t>(CO high school or address) in the dropdown</a:t>
            </a:r>
            <a:endParaRPr sz="1000"/>
          </a:p>
          <a:p>
            <a:pPr indent="0" lvl="0" marL="914400" rtl="0" algn="l">
              <a:spcBef>
                <a:spcPts val="1200"/>
              </a:spcBef>
              <a:spcAft>
                <a:spcPts val="0"/>
              </a:spcAft>
              <a:buNone/>
            </a:pPr>
            <a:r>
              <a:t/>
            </a:r>
            <a:endParaRPr sz="1000"/>
          </a:p>
          <a:p>
            <a:pPr indent="0" lvl="0" marL="0" rtl="0" algn="l">
              <a:spcBef>
                <a:spcPts val="1200"/>
              </a:spcBef>
              <a:spcAft>
                <a:spcPts val="0"/>
              </a:spcAft>
              <a:buNone/>
            </a:pPr>
            <a:r>
              <a:rPr b="1" lang="en" u="sng">
                <a:solidFill>
                  <a:schemeClr val="hlink"/>
                </a:solidFill>
                <a:hlinkClick r:id="rId5"/>
              </a:rPr>
              <a:t>Colorado State University Global</a:t>
            </a:r>
            <a:endParaRPr b="1" u="sng"/>
          </a:p>
          <a:p>
            <a:pPr indent="0" lvl="0" marL="0" rtl="0" algn="l">
              <a:spcBef>
                <a:spcPts val="1200"/>
              </a:spcBef>
              <a:spcAft>
                <a:spcPts val="0"/>
              </a:spcAft>
              <a:buNone/>
            </a:pPr>
            <a:r>
              <a:rPr lang="en" sz="1000"/>
              <a:t>When requested, enter the</a:t>
            </a:r>
            <a:r>
              <a:rPr lang="en" sz="1000">
                <a:solidFill>
                  <a:srgbClr val="B6D7A8"/>
                </a:solidFill>
              </a:rPr>
              <a:t> promo code FREEAPPDAY </a:t>
            </a:r>
            <a:r>
              <a:rPr lang="en" sz="1000"/>
              <a:t>during the application process. Once entered, the application fee will automatically be waived.</a:t>
            </a:r>
            <a:endParaRPr sz="1000"/>
          </a:p>
          <a:p>
            <a:pPr indent="0" lvl="0" marL="0" rtl="0" algn="l">
              <a:spcBef>
                <a:spcPts val="1200"/>
              </a:spcBef>
              <a:spcAft>
                <a:spcPts val="1200"/>
              </a:spcAft>
              <a:buNone/>
            </a:pPr>
            <a:r>
              <a:t/>
            </a:r>
            <a:endParaRPr sz="1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idx="1" type="body"/>
          </p:nvPr>
        </p:nvSpPr>
        <p:spPr>
          <a:xfrm>
            <a:off x="132075" y="264150"/>
            <a:ext cx="8878200" cy="4798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b="1" lang="en" u="sng">
                <a:solidFill>
                  <a:schemeClr val="hlink"/>
                </a:solidFill>
                <a:hlinkClick r:id="rId3"/>
              </a:rPr>
              <a:t>Colorado State University Pueblo</a:t>
            </a:r>
            <a:endParaRPr b="1" u="sng"/>
          </a:p>
          <a:p>
            <a:pPr indent="-317500" lvl="1" marL="914400" rtl="0" algn="l">
              <a:spcBef>
                <a:spcPts val="1200"/>
              </a:spcBef>
              <a:spcAft>
                <a:spcPts val="0"/>
              </a:spcAft>
              <a:buSzPts val="1400"/>
              <a:buChar char="○"/>
            </a:pPr>
            <a:r>
              <a:rPr lang="en"/>
              <a:t>Enter the</a:t>
            </a:r>
            <a:r>
              <a:rPr lang="en">
                <a:solidFill>
                  <a:srgbClr val="FFD966"/>
                </a:solidFill>
              </a:rPr>
              <a:t> </a:t>
            </a:r>
            <a:r>
              <a:rPr lang="en">
                <a:solidFill>
                  <a:srgbClr val="FFE599"/>
                </a:solidFill>
              </a:rPr>
              <a:t>code FreeAppDayCO</a:t>
            </a:r>
            <a:r>
              <a:rPr lang="en">
                <a:solidFill>
                  <a:srgbClr val="FFD966"/>
                </a:solidFill>
              </a:rPr>
              <a:t> </a:t>
            </a:r>
            <a:r>
              <a:rPr lang="en"/>
              <a:t>on the Fee Waiver page of the application.</a:t>
            </a:r>
            <a:endParaRPr/>
          </a:p>
          <a:p>
            <a:pPr indent="0" lvl="0" marL="914400" rtl="0" algn="l">
              <a:spcBef>
                <a:spcPts val="1200"/>
              </a:spcBef>
              <a:spcAft>
                <a:spcPts val="0"/>
              </a:spcAft>
              <a:buNone/>
            </a:pPr>
            <a:r>
              <a:t/>
            </a:r>
            <a:endParaRPr/>
          </a:p>
          <a:p>
            <a:pPr indent="0" lvl="0" marL="0" rtl="0" algn="l">
              <a:spcBef>
                <a:spcPts val="1200"/>
              </a:spcBef>
              <a:spcAft>
                <a:spcPts val="0"/>
              </a:spcAft>
              <a:buNone/>
            </a:pPr>
            <a:r>
              <a:rPr b="1" lang="en" u="sng">
                <a:solidFill>
                  <a:schemeClr val="hlink"/>
                </a:solidFill>
                <a:hlinkClick r:id="rId4"/>
              </a:rPr>
              <a:t>Fort Lewis College</a:t>
            </a:r>
            <a:endParaRPr b="1" u="sng"/>
          </a:p>
          <a:p>
            <a:pPr indent="-317500" lvl="1" marL="914400" rtl="0" algn="l">
              <a:spcBef>
                <a:spcPts val="1200"/>
              </a:spcBef>
              <a:spcAft>
                <a:spcPts val="0"/>
              </a:spcAft>
              <a:buSzPts val="1400"/>
              <a:buChar char="○"/>
            </a:pPr>
            <a:r>
              <a:rPr lang="en"/>
              <a:t>Applicants applying via our FLC application or the Common App will use the</a:t>
            </a:r>
            <a:r>
              <a:rPr lang="en">
                <a:solidFill>
                  <a:srgbClr val="B6D7A8"/>
                </a:solidFill>
              </a:rPr>
              <a:t> </a:t>
            </a:r>
            <a:r>
              <a:rPr lang="en">
                <a:solidFill>
                  <a:srgbClr val="FFE599"/>
                </a:solidFill>
              </a:rPr>
              <a:t>code FREEAPPDAYCO </a:t>
            </a:r>
            <a:r>
              <a:rPr lang="en"/>
              <a:t>(all caps all one word)</a:t>
            </a:r>
            <a:endParaRPr/>
          </a:p>
          <a:p>
            <a:pPr indent="0" lvl="0" marL="914400" rtl="0" algn="l">
              <a:spcBef>
                <a:spcPts val="1200"/>
              </a:spcBef>
              <a:spcAft>
                <a:spcPts val="0"/>
              </a:spcAft>
              <a:buNone/>
            </a:pPr>
            <a:r>
              <a:t/>
            </a:r>
            <a:endParaRPr/>
          </a:p>
          <a:p>
            <a:pPr indent="0" lvl="0" marL="0" rtl="0" algn="l">
              <a:spcBef>
                <a:spcPts val="1200"/>
              </a:spcBef>
              <a:spcAft>
                <a:spcPts val="0"/>
              </a:spcAft>
              <a:buNone/>
            </a:pPr>
            <a:r>
              <a:rPr b="1" lang="en" u="sng">
                <a:solidFill>
                  <a:schemeClr val="hlink"/>
                </a:solidFill>
                <a:hlinkClick r:id="rId5"/>
              </a:rPr>
              <a:t>Metropolitan State University of Denver </a:t>
            </a:r>
            <a:endParaRPr b="1" u="sng"/>
          </a:p>
          <a:p>
            <a:pPr indent="-317500" lvl="1" marL="914400" rtl="0" algn="l">
              <a:spcBef>
                <a:spcPts val="1200"/>
              </a:spcBef>
              <a:spcAft>
                <a:spcPts val="0"/>
              </a:spcAft>
              <a:buSzPts val="1400"/>
              <a:buChar char="○"/>
            </a:pPr>
            <a:r>
              <a:rPr lang="en"/>
              <a:t>MSU Denver Roadrunner application (open to all students): No application fee is required; applying is free year-round!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idx="1" type="body"/>
          </p:nvPr>
        </p:nvSpPr>
        <p:spPr>
          <a:xfrm>
            <a:off x="146750" y="506275"/>
            <a:ext cx="8812200" cy="44835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t/>
            </a:r>
            <a:endParaRPr b="1" u="sng"/>
          </a:p>
          <a:p>
            <a:pPr indent="0" lvl="0" marL="0" rtl="0" algn="l">
              <a:spcBef>
                <a:spcPts val="1200"/>
              </a:spcBef>
              <a:spcAft>
                <a:spcPts val="0"/>
              </a:spcAft>
              <a:buNone/>
            </a:pPr>
            <a:r>
              <a:rPr b="1" lang="en" u="sng">
                <a:solidFill>
                  <a:schemeClr val="hlink"/>
                </a:solidFill>
                <a:hlinkClick r:id="rId3"/>
              </a:rPr>
              <a:t>University of Colorado Boulder </a:t>
            </a:r>
            <a:endParaRPr b="1" u="sng"/>
          </a:p>
          <a:p>
            <a:pPr indent="-290830" lvl="1" marL="914400" rtl="0" algn="l">
              <a:spcBef>
                <a:spcPts val="1200"/>
              </a:spcBef>
              <a:spcAft>
                <a:spcPts val="0"/>
              </a:spcAft>
              <a:buSzPct val="100000"/>
              <a:buChar char="○"/>
            </a:pPr>
            <a:r>
              <a:rPr lang="en"/>
              <a:t>Common Application (for first-year, freshmen applicants): Within the CU Boulder Member Questions section, you’ll see this required prompt:</a:t>
            </a:r>
            <a:endParaRPr/>
          </a:p>
          <a:p>
            <a:pPr indent="-290830" lvl="2" marL="1371600" rtl="0" algn="l">
              <a:spcBef>
                <a:spcPts val="0"/>
              </a:spcBef>
              <a:spcAft>
                <a:spcPts val="0"/>
              </a:spcAft>
              <a:buSzPct val="100000"/>
              <a:buChar char="■"/>
            </a:pPr>
            <a:r>
              <a:rPr lang="en"/>
              <a:t>Do you intend to use one of these school-specific fee waivers? Choose Colorado Free Application Days (Colorado residents only) in the dropdown.</a:t>
            </a:r>
            <a:endParaRPr/>
          </a:p>
          <a:p>
            <a:pPr indent="-290830" lvl="2" marL="1371600" rtl="0" algn="l">
              <a:spcBef>
                <a:spcPts val="0"/>
              </a:spcBef>
              <a:spcAft>
                <a:spcPts val="0"/>
              </a:spcAft>
              <a:buSzPct val="100000"/>
              <a:buChar char="■"/>
            </a:pPr>
            <a:r>
              <a:rPr lang="en"/>
              <a:t>Please provide your University of Colorado Boulder fee</a:t>
            </a:r>
            <a:r>
              <a:rPr lang="en">
                <a:solidFill>
                  <a:srgbClr val="FFE599"/>
                </a:solidFill>
              </a:rPr>
              <a:t> waiver code here. Enter FreeAppDaysCO </a:t>
            </a:r>
            <a:r>
              <a:rPr lang="en"/>
              <a:t>in the field provided.Your fee will be waived as long as you submit your completed Common App, Common App personal essay and two short answer questions during Free Application Days. CU Boulder Transfer Application: No special steps are neces</a:t>
            </a:r>
            <a:endParaRPr/>
          </a:p>
          <a:p>
            <a:pPr indent="0" lvl="0" marL="914400" rtl="0" algn="l">
              <a:spcBef>
                <a:spcPts val="1200"/>
              </a:spcBef>
              <a:spcAft>
                <a:spcPts val="0"/>
              </a:spcAft>
              <a:buNone/>
            </a:pPr>
            <a:r>
              <a:t/>
            </a:r>
            <a:endParaRPr/>
          </a:p>
          <a:p>
            <a:pPr indent="0" lvl="0" marL="0" rtl="0" algn="l">
              <a:spcBef>
                <a:spcPts val="1200"/>
              </a:spcBef>
              <a:spcAft>
                <a:spcPts val="0"/>
              </a:spcAft>
              <a:buNone/>
            </a:pPr>
            <a:r>
              <a:rPr b="1" lang="en" u="sng">
                <a:solidFill>
                  <a:schemeClr val="hlink"/>
                </a:solidFill>
                <a:hlinkClick r:id="rId4"/>
              </a:rPr>
              <a:t>University of Colorado Denver</a:t>
            </a:r>
            <a:endParaRPr b="1" u="sng"/>
          </a:p>
          <a:p>
            <a:pPr indent="-290830" lvl="1" marL="914400" rtl="0" algn="l">
              <a:spcBef>
                <a:spcPts val="1200"/>
              </a:spcBef>
              <a:spcAft>
                <a:spcPts val="0"/>
              </a:spcAft>
              <a:buSzPct val="100000"/>
              <a:buChar char="○"/>
            </a:pPr>
            <a:r>
              <a:rPr lang="en"/>
              <a:t>Milo’s App: On the application page titled Welcome, </a:t>
            </a:r>
            <a:r>
              <a:rPr lang="en">
                <a:solidFill>
                  <a:srgbClr val="FFE599"/>
                </a:solidFill>
              </a:rPr>
              <a:t>enter FreeAppDayCO</a:t>
            </a:r>
            <a:r>
              <a:rPr lang="en"/>
              <a:t> in the application fee waiver code box. As long as you submit on October 17 - 19, 2023 and you are a Colorado resident, you will see the payment waived in your application portal within 24 hours.</a:t>
            </a:r>
            <a:endParaRPr/>
          </a:p>
          <a:p>
            <a:pPr indent="-290830" lvl="1" marL="914400" rtl="0" algn="l">
              <a:spcBef>
                <a:spcPts val="0"/>
              </a:spcBef>
              <a:spcAft>
                <a:spcPts val="0"/>
              </a:spcAft>
              <a:buSzPct val="100000"/>
              <a:buChar char="○"/>
            </a:pPr>
            <a:r>
              <a:rPr lang="en"/>
              <a:t>Common Application: Within the University of Colorado Denver Member Questions section, answer these two questions like this:</a:t>
            </a:r>
            <a:endParaRPr/>
          </a:p>
          <a:p>
            <a:pPr indent="-290830" lvl="2" marL="1371600" rtl="0" algn="l">
              <a:spcBef>
                <a:spcPts val="0"/>
              </a:spcBef>
              <a:spcAft>
                <a:spcPts val="0"/>
              </a:spcAft>
              <a:buSzPct val="100000"/>
              <a:buChar char="■"/>
            </a:pPr>
            <a:r>
              <a:rPr lang="en"/>
              <a:t>Do you intend to use a school-specific fee waiver? Answer: Yes Please provide your University of Colorado Denver fee waiver code here. Answer:</a:t>
            </a:r>
            <a:r>
              <a:rPr lang="en">
                <a:solidFill>
                  <a:srgbClr val="FFE599"/>
                </a:solidFill>
              </a:rPr>
              <a:t> FreeAppDayCO</a:t>
            </a:r>
            <a:endParaRPr>
              <a:solidFill>
                <a:srgbClr val="FFE599"/>
              </a:solidFill>
            </a:endParaRPr>
          </a:p>
          <a:p>
            <a:pPr indent="-290830" lvl="2" marL="1371600" rtl="0" algn="l">
              <a:spcBef>
                <a:spcPts val="0"/>
              </a:spcBef>
              <a:spcAft>
                <a:spcPts val="0"/>
              </a:spcAft>
              <a:buSzPct val="100000"/>
              <a:buChar char="■"/>
            </a:pPr>
            <a:r>
              <a:rPr lang="en"/>
              <a:t>Your fee will be waived as long as you submit your completed Common App and Member Questions on October 17 – 19, 2023.</a:t>
            </a:r>
            <a:endParaRPr/>
          </a:p>
          <a:p>
            <a:pPr indent="0" lvl="0" marL="0" rtl="0" algn="l">
              <a:spcBef>
                <a:spcPts val="1200"/>
              </a:spcBef>
              <a:spcAft>
                <a:spcPts val="0"/>
              </a:spcAft>
              <a:buNone/>
            </a:pPr>
            <a:r>
              <a:t/>
            </a:r>
            <a:endParaRPr/>
          </a:p>
          <a:p>
            <a:pPr indent="0" lvl="0" marL="91440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5"/>
          <p:cNvSpPr txBox="1"/>
          <p:nvPr>
            <p:ph idx="1" type="body"/>
          </p:nvPr>
        </p:nvSpPr>
        <p:spPr>
          <a:xfrm>
            <a:off x="410900" y="836450"/>
            <a:ext cx="8540700" cy="39183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u="sng">
                <a:solidFill>
                  <a:schemeClr val="hlink"/>
                </a:solidFill>
                <a:hlinkClick r:id="rId3"/>
              </a:rPr>
              <a:t>University of Colorado Colorado Springs</a:t>
            </a:r>
            <a:endParaRPr b="1" u="sng"/>
          </a:p>
          <a:p>
            <a:pPr indent="-310832" lvl="1" marL="914400" rtl="0" algn="l">
              <a:spcBef>
                <a:spcPts val="1200"/>
              </a:spcBef>
              <a:spcAft>
                <a:spcPts val="0"/>
              </a:spcAft>
              <a:buSzPct val="100000"/>
              <a:buChar char="○"/>
            </a:pPr>
            <a:r>
              <a:rPr lang="en"/>
              <a:t>Common Application (for first-year/freshmen and transfer applicants) </a:t>
            </a:r>
            <a:endParaRPr/>
          </a:p>
          <a:p>
            <a:pPr indent="-310832" lvl="2" marL="1371600" rtl="0" algn="l">
              <a:spcBef>
                <a:spcPts val="0"/>
              </a:spcBef>
              <a:spcAft>
                <a:spcPts val="0"/>
              </a:spcAft>
              <a:buSzPct val="100000"/>
              <a:buChar char="■"/>
            </a:pPr>
            <a:r>
              <a:rPr lang="en"/>
              <a:t>Within the University of Colorado Colorado Springs (UCCS) Member Questions section, you’ll see this required prompt: Do you intend to use one of these school-specific fee waivers? Choose </a:t>
            </a:r>
            <a:r>
              <a:rPr lang="en">
                <a:solidFill>
                  <a:srgbClr val="FFE599"/>
                </a:solidFill>
              </a:rPr>
              <a:t>“CO Free App Day 2023</a:t>
            </a:r>
            <a:r>
              <a:rPr lang="en">
                <a:solidFill>
                  <a:srgbClr val="B6D7A8"/>
                </a:solidFill>
              </a:rPr>
              <a:t>”</a:t>
            </a:r>
            <a:r>
              <a:rPr lang="en"/>
              <a:t> in the dropdown. </a:t>
            </a:r>
            <a:endParaRPr/>
          </a:p>
          <a:p>
            <a:pPr indent="0" lvl="0" marL="1371600" rtl="0" algn="l">
              <a:spcBef>
                <a:spcPts val="1200"/>
              </a:spcBef>
              <a:spcAft>
                <a:spcPts val="0"/>
              </a:spcAft>
              <a:buNone/>
            </a:pPr>
            <a:r>
              <a:t/>
            </a:r>
            <a:endParaRPr/>
          </a:p>
          <a:p>
            <a:pPr indent="-310832" lvl="1" marL="914400" rtl="0" algn="l">
              <a:spcBef>
                <a:spcPts val="1200"/>
              </a:spcBef>
              <a:spcAft>
                <a:spcPts val="0"/>
              </a:spcAft>
              <a:buSzPct val="100000"/>
              <a:buChar char="○"/>
            </a:pPr>
            <a:r>
              <a:rPr lang="en"/>
              <a:t>Peak Performance Application (for first-year/freshmen applicants – eligible applicants are emailed the link)</a:t>
            </a:r>
            <a:endParaRPr/>
          </a:p>
          <a:p>
            <a:pPr indent="-310832" lvl="2" marL="1371600" rtl="0" algn="l">
              <a:spcBef>
                <a:spcPts val="0"/>
              </a:spcBef>
              <a:spcAft>
                <a:spcPts val="0"/>
              </a:spcAft>
              <a:buSzPct val="100000"/>
              <a:buChar char="■"/>
            </a:pPr>
            <a:r>
              <a:rPr lang="en"/>
              <a:t> </a:t>
            </a:r>
            <a:r>
              <a:rPr lang="en"/>
              <a:t>When asked how you plan to pay your application fee, select “Mail” and we will waive the fee on our end. UCCS-Specific Application (for first-year/freshmen and transfer applicants)</a:t>
            </a:r>
            <a:endParaRPr/>
          </a:p>
          <a:p>
            <a:pPr indent="-310832" lvl="2" marL="1371600" rtl="0" algn="l">
              <a:spcBef>
                <a:spcPts val="0"/>
              </a:spcBef>
              <a:spcAft>
                <a:spcPts val="0"/>
              </a:spcAft>
              <a:buSzPct val="100000"/>
              <a:buChar char="■"/>
            </a:pPr>
            <a:r>
              <a:rPr lang="en"/>
              <a:t>Link to UCCS Specific Application</a:t>
            </a:r>
            <a:endParaRPr/>
          </a:p>
          <a:p>
            <a:pPr indent="-310832" lvl="2" marL="1371600" rtl="0" algn="l">
              <a:spcBef>
                <a:spcPts val="0"/>
              </a:spcBef>
              <a:spcAft>
                <a:spcPts val="0"/>
              </a:spcAft>
              <a:buSzPct val="100000"/>
              <a:buChar char="■"/>
            </a:pPr>
            <a:r>
              <a:rPr lang="en"/>
              <a:t>When prompted to select a payment method for your application fee, select “Pay by Mail” and we will waive the fee on our end. </a:t>
            </a:r>
            <a:endParaRPr/>
          </a:p>
          <a:p>
            <a:pPr indent="-310832" lvl="2" marL="1371600" rtl="0" algn="l">
              <a:spcBef>
                <a:spcPts val="0"/>
              </a:spcBef>
              <a:spcAft>
                <a:spcPts val="0"/>
              </a:spcAft>
              <a:buSzPct val="100000"/>
              <a:buChar char="■"/>
            </a:pPr>
            <a:r>
              <a:rPr lang="en"/>
              <a:t>Email go@uccs.edu or call 719-255-3084 for any help needed!</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idx="1" type="body"/>
          </p:nvPr>
        </p:nvSpPr>
        <p:spPr>
          <a:xfrm>
            <a:off x="190775" y="777750"/>
            <a:ext cx="8782800" cy="4197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U</a:t>
            </a:r>
            <a:r>
              <a:rPr b="1" lang="en" u="sng">
                <a:solidFill>
                  <a:schemeClr val="hlink"/>
                </a:solidFill>
                <a:hlinkClick r:id="rId4"/>
              </a:rPr>
              <a:t>niversity of Northern Colorado </a:t>
            </a:r>
            <a:endParaRPr b="1" u="sng"/>
          </a:p>
          <a:p>
            <a:pPr indent="-342900" lvl="0" marL="457200" rtl="0" algn="l">
              <a:spcBef>
                <a:spcPts val="1200"/>
              </a:spcBef>
              <a:spcAft>
                <a:spcPts val="0"/>
              </a:spcAft>
              <a:buSzPts val="1800"/>
              <a:buChar char="●"/>
            </a:pPr>
            <a:r>
              <a:rPr lang="en"/>
              <a:t>UNC Bear Application:</a:t>
            </a:r>
            <a:endParaRPr/>
          </a:p>
          <a:p>
            <a:pPr indent="-317500" lvl="1" marL="914400" rtl="0" algn="l">
              <a:spcBef>
                <a:spcPts val="0"/>
              </a:spcBef>
              <a:spcAft>
                <a:spcPts val="0"/>
              </a:spcAft>
              <a:buSzPts val="1400"/>
              <a:buChar char="○"/>
            </a:pPr>
            <a:r>
              <a:rPr lang="en"/>
              <a:t>Within the ‘Fee Waiver’ section, answer these two questions like this: Do you have a University of Northern Colorado app fee waiver code: Answer: Yes, I have a fee waiver code Enter a valid UNC app fee waiver code: </a:t>
            </a:r>
            <a:r>
              <a:rPr lang="en">
                <a:solidFill>
                  <a:srgbClr val="FFE599"/>
                </a:solidFill>
              </a:rPr>
              <a:t>Answer: FREEAPPDAYCO</a:t>
            </a:r>
            <a:endParaRPr>
              <a:solidFill>
                <a:srgbClr val="FFE599"/>
              </a:solidFill>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Common Application:</a:t>
            </a:r>
            <a:endParaRPr/>
          </a:p>
          <a:p>
            <a:pPr indent="-317500" lvl="1" marL="914400" rtl="0" algn="l">
              <a:spcBef>
                <a:spcPts val="0"/>
              </a:spcBef>
              <a:spcAft>
                <a:spcPts val="0"/>
              </a:spcAft>
              <a:buSzPts val="1400"/>
              <a:buChar char="○"/>
            </a:pPr>
            <a:r>
              <a:rPr lang="en"/>
              <a:t>Within our University of Northern Colorado Member Questions section, answer these two questions like this:</a:t>
            </a:r>
            <a:endParaRPr/>
          </a:p>
          <a:p>
            <a:pPr indent="-317500" lvl="2" marL="1371600" rtl="0" algn="l">
              <a:spcBef>
                <a:spcPts val="0"/>
              </a:spcBef>
              <a:spcAft>
                <a:spcPts val="0"/>
              </a:spcAft>
              <a:buSzPts val="1400"/>
              <a:buChar char="■"/>
            </a:pPr>
            <a:r>
              <a:rPr lang="en"/>
              <a:t>Do you have a University of Colorado app fee waiver code</a:t>
            </a:r>
            <a:r>
              <a:rPr lang="en"/>
              <a:t>? </a:t>
            </a:r>
            <a:r>
              <a:rPr lang="en"/>
              <a:t>Answer: Yes, I will enter a waiver code Enter a valid University of Northern Colorado fee waiver code. </a:t>
            </a:r>
            <a:r>
              <a:rPr lang="en">
                <a:solidFill>
                  <a:srgbClr val="B6D7A8"/>
                </a:solidFill>
              </a:rPr>
              <a:t>Answer: </a:t>
            </a:r>
            <a:r>
              <a:rPr lang="en">
                <a:solidFill>
                  <a:srgbClr val="FFE599"/>
                </a:solidFill>
              </a:rPr>
              <a:t>FREEAPPDAYCO</a:t>
            </a:r>
            <a:endParaRPr>
              <a:solidFill>
                <a:srgbClr val="FFE59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idx="1" type="body"/>
          </p:nvPr>
        </p:nvSpPr>
        <p:spPr>
          <a:xfrm>
            <a:off x="256800" y="748400"/>
            <a:ext cx="8650500" cy="42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u="sng">
                <a:solidFill>
                  <a:schemeClr val="hlink"/>
                </a:solidFill>
                <a:hlinkClick r:id="rId3"/>
              </a:rPr>
              <a:t>Western Colorado University</a:t>
            </a:r>
            <a:endParaRPr b="1" u="sng"/>
          </a:p>
          <a:p>
            <a:pPr indent="-317500" lvl="1" marL="914400" rtl="0" algn="l">
              <a:spcBef>
                <a:spcPts val="1200"/>
              </a:spcBef>
              <a:spcAft>
                <a:spcPts val="0"/>
              </a:spcAft>
              <a:buSzPts val="1400"/>
              <a:buChar char="○"/>
            </a:pPr>
            <a:r>
              <a:rPr lang="en"/>
              <a:t>Western Application (for First-year and Transfer applicants): </a:t>
            </a:r>
            <a:endParaRPr/>
          </a:p>
          <a:p>
            <a:pPr indent="-317500" lvl="2" marL="1371600" rtl="0" algn="l">
              <a:spcBef>
                <a:spcPts val="0"/>
              </a:spcBef>
              <a:spcAft>
                <a:spcPts val="0"/>
              </a:spcAft>
              <a:buSzPts val="1400"/>
              <a:buChar char="■"/>
            </a:pPr>
            <a:r>
              <a:rPr lang="en"/>
              <a:t>On the application page titled 'Fee Waiver', indicate that you have a fee waiver</a:t>
            </a:r>
            <a:r>
              <a:rPr lang="en">
                <a:solidFill>
                  <a:srgbClr val="D9EAD3"/>
                </a:solidFill>
              </a:rPr>
              <a:t> </a:t>
            </a:r>
            <a:r>
              <a:rPr lang="en">
                <a:solidFill>
                  <a:srgbClr val="FFD966"/>
                </a:solidFill>
              </a:rPr>
              <a:t>code and then enter freeappdayco </a:t>
            </a:r>
            <a:r>
              <a:rPr lang="en"/>
              <a:t>in the box. As long as you submit Oct. 17 - 19, 2023, you will see the payment waived in your application portal.</a:t>
            </a:r>
            <a:endParaRPr/>
          </a:p>
          <a:p>
            <a:pPr indent="0" lvl="0" marL="1371600" rtl="0" algn="l">
              <a:spcBef>
                <a:spcPts val="1200"/>
              </a:spcBef>
              <a:spcAft>
                <a:spcPts val="0"/>
              </a:spcAft>
              <a:buNone/>
            </a:pPr>
            <a:r>
              <a:t/>
            </a:r>
            <a:endParaRPr/>
          </a:p>
          <a:p>
            <a:pPr indent="-317500" lvl="1" marL="914400" rtl="0" algn="l">
              <a:spcBef>
                <a:spcPts val="1200"/>
              </a:spcBef>
              <a:spcAft>
                <a:spcPts val="0"/>
              </a:spcAft>
              <a:buSzPts val="1400"/>
              <a:buChar char="○"/>
            </a:pPr>
            <a:r>
              <a:rPr lang="en"/>
              <a:t>Common Application (for First-year applicants only): </a:t>
            </a:r>
            <a:endParaRPr/>
          </a:p>
          <a:p>
            <a:pPr indent="-317500" lvl="2" marL="1371600" rtl="0" algn="l">
              <a:spcBef>
                <a:spcPts val="0"/>
              </a:spcBef>
              <a:spcAft>
                <a:spcPts val="0"/>
              </a:spcAft>
              <a:buSzPts val="1400"/>
              <a:buChar char="■"/>
            </a:pPr>
            <a:r>
              <a:rPr lang="en"/>
              <a:t>Within the Western Member Questions section, you’ll see this prompt: “Do you have a Western-specific fee waiver code”? Choose “yes” in the dropdown menu.</a:t>
            </a:r>
            <a:endParaRPr/>
          </a:p>
          <a:p>
            <a:pPr indent="-317500" lvl="2" marL="1371600" rtl="0" algn="l">
              <a:spcBef>
                <a:spcPts val="0"/>
              </a:spcBef>
              <a:spcAft>
                <a:spcPts val="0"/>
              </a:spcAft>
              <a:buSzPts val="1400"/>
              <a:buChar char="■"/>
            </a:pPr>
            <a:r>
              <a:rPr lang="en"/>
              <a:t> Then you will see: “Please provide your Western fee waiver code here”. In the box type “freeappdayco”. Your fee will be waived as long as you submit your completed Common Application and Member Questions Oct. 17 - 19, 2023</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8"/>
          <p:cNvSpPr txBox="1"/>
          <p:nvPr>
            <p:ph type="title"/>
          </p:nvPr>
        </p:nvSpPr>
        <p:spPr>
          <a:xfrm>
            <a:off x="424600" y="1808100"/>
            <a:ext cx="8368200" cy="686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rgbClr val="FFFF00"/>
                </a:solidFill>
              </a:rPr>
              <a:t>Participating Private Colleges and Universities</a:t>
            </a:r>
            <a:endParaRPr>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idx="1" type="body"/>
          </p:nvPr>
        </p:nvSpPr>
        <p:spPr>
          <a:xfrm>
            <a:off x="249475" y="719075"/>
            <a:ext cx="8753400" cy="432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u="sng">
                <a:solidFill>
                  <a:schemeClr val="hlink"/>
                </a:solidFill>
                <a:hlinkClick r:id="rId3"/>
              </a:rPr>
              <a:t>Colorado Christian University</a:t>
            </a:r>
            <a:endParaRPr b="1" u="sng"/>
          </a:p>
          <a:p>
            <a:pPr indent="-317500" lvl="1" marL="914400" rtl="0" algn="l">
              <a:spcBef>
                <a:spcPts val="1200"/>
              </a:spcBef>
              <a:spcAft>
                <a:spcPts val="0"/>
              </a:spcAft>
              <a:buSzPts val="1400"/>
              <a:buChar char="○"/>
            </a:pPr>
            <a:r>
              <a:rPr lang="en"/>
              <a:t>When you get to the payment screen, use</a:t>
            </a:r>
            <a:r>
              <a:rPr lang="en">
                <a:solidFill>
                  <a:srgbClr val="FFE599"/>
                </a:solidFill>
              </a:rPr>
              <a:t> promo code CCUAppDay</a:t>
            </a:r>
            <a:r>
              <a:rPr lang="en"/>
              <a:t> to waive the application fee.</a:t>
            </a:r>
            <a:endParaRPr/>
          </a:p>
          <a:p>
            <a:pPr indent="0" lvl="0" marL="914400" rtl="0" algn="l">
              <a:spcBef>
                <a:spcPts val="1200"/>
              </a:spcBef>
              <a:spcAft>
                <a:spcPts val="0"/>
              </a:spcAft>
              <a:buNone/>
            </a:pPr>
            <a:r>
              <a:t/>
            </a:r>
            <a:endParaRPr/>
          </a:p>
          <a:p>
            <a:pPr indent="0" lvl="0" marL="0" rtl="0" algn="l">
              <a:spcBef>
                <a:spcPts val="1200"/>
              </a:spcBef>
              <a:spcAft>
                <a:spcPts val="0"/>
              </a:spcAft>
              <a:buNone/>
            </a:pPr>
            <a:r>
              <a:rPr b="1" lang="en" u="sng">
                <a:solidFill>
                  <a:schemeClr val="hlink"/>
                </a:solidFill>
                <a:hlinkClick r:id="rId4"/>
              </a:rPr>
              <a:t>Colorado College</a:t>
            </a:r>
            <a:endParaRPr b="1" u="sng"/>
          </a:p>
          <a:p>
            <a:pPr indent="-317500" lvl="1" marL="914400" rtl="0" algn="l">
              <a:spcBef>
                <a:spcPts val="1200"/>
              </a:spcBef>
              <a:spcAft>
                <a:spcPts val="0"/>
              </a:spcAft>
              <a:buSzPts val="1400"/>
              <a:buChar char="○"/>
            </a:pPr>
            <a:r>
              <a:rPr lang="en"/>
              <a:t>No application fee required; applying is free year-round!</a:t>
            </a:r>
            <a:endParaRPr/>
          </a:p>
          <a:p>
            <a:pPr indent="0" lvl="0" marL="914400" rtl="0" algn="l">
              <a:spcBef>
                <a:spcPts val="1200"/>
              </a:spcBef>
              <a:spcAft>
                <a:spcPts val="0"/>
              </a:spcAft>
              <a:buNone/>
            </a:pPr>
            <a:r>
              <a:t/>
            </a:r>
            <a:endParaRPr/>
          </a:p>
          <a:p>
            <a:pPr indent="0" lvl="0" marL="0" rtl="0" algn="l">
              <a:spcBef>
                <a:spcPts val="1200"/>
              </a:spcBef>
              <a:spcAft>
                <a:spcPts val="0"/>
              </a:spcAft>
              <a:buNone/>
            </a:pPr>
            <a:r>
              <a:rPr b="1" lang="en" u="sng">
                <a:solidFill>
                  <a:schemeClr val="hlink"/>
                </a:solidFill>
                <a:hlinkClick r:id="rId5"/>
              </a:rPr>
              <a:t>Regis University</a:t>
            </a:r>
            <a:endParaRPr b="1" u="sng"/>
          </a:p>
          <a:p>
            <a:pPr indent="-317500" lvl="1" marL="914400" rtl="0" algn="l">
              <a:spcBef>
                <a:spcPts val="1200"/>
              </a:spcBef>
              <a:spcAft>
                <a:spcPts val="0"/>
              </a:spcAft>
              <a:buSzPts val="1400"/>
              <a:buChar char="○"/>
            </a:pPr>
            <a:r>
              <a:rPr lang="en"/>
              <a:t>No application fee required; applying is free year-round!</a:t>
            </a:r>
            <a:endParaRPr/>
          </a:p>
          <a:p>
            <a:pPr indent="0" lvl="0" marL="0" rtl="0" algn="l">
              <a:spcBef>
                <a:spcPts val="120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0"/>
          <p:cNvSpPr txBox="1"/>
          <p:nvPr>
            <p:ph idx="1" type="body"/>
          </p:nvPr>
        </p:nvSpPr>
        <p:spPr>
          <a:xfrm>
            <a:off x="300825" y="807100"/>
            <a:ext cx="8455200" cy="3761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u="sng">
                <a:solidFill>
                  <a:schemeClr val="hlink"/>
                </a:solidFill>
                <a:hlinkClick r:id="rId3"/>
              </a:rPr>
              <a:t>University of Denver</a:t>
            </a:r>
            <a:endParaRPr b="1" u="sng"/>
          </a:p>
          <a:p>
            <a:pPr indent="-317500" lvl="1" marL="914400" rtl="0" algn="l">
              <a:spcBef>
                <a:spcPts val="1200"/>
              </a:spcBef>
              <a:spcAft>
                <a:spcPts val="0"/>
              </a:spcAft>
              <a:buSzPts val="1400"/>
              <a:buChar char="○"/>
            </a:pPr>
            <a:r>
              <a:rPr lang="en"/>
              <a:t>Common Application:</a:t>
            </a:r>
            <a:endParaRPr/>
          </a:p>
          <a:p>
            <a:pPr indent="-317500" lvl="2" marL="1371600" rtl="0" algn="l">
              <a:spcBef>
                <a:spcPts val="0"/>
              </a:spcBef>
              <a:spcAft>
                <a:spcPts val="0"/>
              </a:spcAft>
              <a:buSzPts val="1400"/>
              <a:buChar char="■"/>
            </a:pPr>
            <a:r>
              <a:rPr lang="en"/>
              <a:t>Within the University of Denver Member Questions section, you’ll see this required prompt: Do you intend to use a school-specific fee waiver? Choose Yes in the dropdown. You will then see another required field:</a:t>
            </a:r>
            <a:endParaRPr/>
          </a:p>
          <a:p>
            <a:pPr indent="0" lvl="0" marL="1371600" rtl="0" algn="l">
              <a:spcBef>
                <a:spcPts val="1200"/>
              </a:spcBef>
              <a:spcAft>
                <a:spcPts val="0"/>
              </a:spcAft>
              <a:buNone/>
            </a:pPr>
            <a:r>
              <a:t/>
            </a:r>
            <a:endParaRPr/>
          </a:p>
          <a:p>
            <a:pPr indent="-317500" lvl="1" marL="914400" rtl="0" algn="l">
              <a:spcBef>
                <a:spcPts val="1200"/>
              </a:spcBef>
              <a:spcAft>
                <a:spcPts val="0"/>
              </a:spcAft>
              <a:buSzPts val="1400"/>
              <a:buChar char="○"/>
            </a:pPr>
            <a:r>
              <a:rPr lang="en"/>
              <a:t>Please provide your University of Denver fee waiver code here. </a:t>
            </a:r>
            <a:r>
              <a:rPr lang="en">
                <a:solidFill>
                  <a:srgbClr val="FFD966"/>
                </a:solidFill>
              </a:rPr>
              <a:t>Enter DUFreeAppDay24</a:t>
            </a:r>
            <a:r>
              <a:rPr lang="en">
                <a:solidFill>
                  <a:srgbClr val="93C47D"/>
                </a:solidFill>
              </a:rPr>
              <a:t> </a:t>
            </a:r>
            <a:r>
              <a:rPr lang="en"/>
              <a:t>in the field provided. Your fee will be waived as long as you submit your completed Common App and Member Questions on October 17 - 19,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p>
        </p:txBody>
      </p:sp>
      <p:sp>
        <p:nvSpPr>
          <p:cNvPr id="69" name="Google Shape;69;p14"/>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pic>
        <p:nvPicPr>
          <p:cNvPr id="70" name="Google Shape;70;p14"/>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chemeClr val="accent6"/>
                </a:solidFill>
              </a:rPr>
              <a:t>What is </a:t>
            </a:r>
            <a:r>
              <a:rPr lang="en">
                <a:solidFill>
                  <a:schemeClr val="accent6"/>
                </a:solidFill>
              </a:rPr>
              <a:t>Colorado Free Application Day</a:t>
            </a:r>
            <a:endParaRPr>
              <a:solidFill>
                <a:schemeClr val="accent6"/>
              </a:solidFill>
            </a:endParaRPr>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3</a:t>
            </a:r>
            <a:r>
              <a:rPr lang="en"/>
              <a:t>2 public colleges and universities in Colorado and several private institutions allow students to apply for free </a:t>
            </a:r>
            <a:r>
              <a:rPr lang="en"/>
              <a:t>as part of the fifth annual Colorado Free Application Day$.</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The fee waivers will be valid for applications submitted on Oct. 17-19 only. </a:t>
            </a:r>
            <a:endParaRPr/>
          </a:p>
          <a:p>
            <a:pPr indent="0" lvl="0" marL="45720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554500" cy="734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chemeClr val="accent6"/>
                </a:solidFill>
              </a:rPr>
              <a:t>Who Is Eligible to participate in Free Application Day</a:t>
            </a:r>
            <a:endParaRPr>
              <a:solidFill>
                <a:schemeClr val="accent6"/>
              </a:solidFill>
            </a:endParaRPr>
          </a:p>
        </p:txBody>
      </p:sp>
      <p:sp>
        <p:nvSpPr>
          <p:cNvPr id="82" name="Google Shape;82;p16"/>
          <p:cNvSpPr txBox="1"/>
          <p:nvPr>
            <p:ph idx="1" type="body"/>
          </p:nvPr>
        </p:nvSpPr>
        <p:spPr>
          <a:xfrm>
            <a:off x="299075" y="1192125"/>
            <a:ext cx="8781000" cy="3775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All residents of Colorado who are applying for undergraduate programs at all state public and some private Colorado colleges and universities are eligible to submit their admission applications for free on Oct. 18 - Oct. 20, 2022.</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Undergraduate programs include undergraduate level certificates, associate degrees, and bachelor degrees. This means all of the following applicants are eligible:</a:t>
            </a:r>
            <a:endParaRPr/>
          </a:p>
          <a:p>
            <a:pPr indent="-317500" lvl="1" marL="914400" rtl="0" algn="l">
              <a:spcBef>
                <a:spcPts val="0"/>
              </a:spcBef>
              <a:spcAft>
                <a:spcPts val="0"/>
              </a:spcAft>
              <a:buSzPts val="1400"/>
              <a:buChar char="○"/>
            </a:pPr>
            <a:r>
              <a:rPr lang="en"/>
              <a:t>First-time freshmen</a:t>
            </a:r>
            <a:endParaRPr/>
          </a:p>
          <a:p>
            <a:pPr indent="-317500" lvl="1" marL="914400" rtl="0" algn="l">
              <a:spcBef>
                <a:spcPts val="0"/>
              </a:spcBef>
              <a:spcAft>
                <a:spcPts val="0"/>
              </a:spcAft>
              <a:buSzPts val="1400"/>
              <a:buChar char="○"/>
            </a:pPr>
            <a:r>
              <a:rPr lang="en"/>
              <a:t>Transfer students</a:t>
            </a:r>
            <a:endParaRPr/>
          </a:p>
          <a:p>
            <a:pPr indent="-317500" lvl="1" marL="914400" rtl="0" algn="l">
              <a:spcBef>
                <a:spcPts val="0"/>
              </a:spcBef>
              <a:spcAft>
                <a:spcPts val="0"/>
              </a:spcAft>
              <a:buSzPts val="1400"/>
              <a:buChar char="○"/>
            </a:pPr>
            <a:r>
              <a:rPr lang="en"/>
              <a:t>Returning students</a:t>
            </a:r>
            <a:endParaRPr/>
          </a:p>
          <a:p>
            <a:pPr indent="-317500" lvl="1" marL="914400" rtl="0" algn="l">
              <a:spcBef>
                <a:spcPts val="0"/>
              </a:spcBef>
              <a:spcAft>
                <a:spcPts val="0"/>
              </a:spcAft>
              <a:buSzPts val="1400"/>
              <a:buChar char="○"/>
            </a:pPr>
            <a:r>
              <a:rPr lang="en"/>
              <a:t>Applicants seeking a second bachelor's degree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FFFF00"/>
                </a:solidFill>
              </a:rPr>
              <a:t>Community College and Technical Colleges</a:t>
            </a:r>
            <a:endParaRPr>
              <a:solidFill>
                <a:srgbClr val="FFFF00"/>
              </a:solidFill>
            </a:endParaRPr>
          </a:p>
        </p:txBody>
      </p:sp>
      <p:sp>
        <p:nvSpPr>
          <p:cNvPr id="88" name="Google Shape;88;p17"/>
          <p:cNvSpPr txBox="1"/>
          <p:nvPr>
            <p:ph idx="1" type="body"/>
          </p:nvPr>
        </p:nvSpPr>
        <p:spPr>
          <a:xfrm>
            <a:off x="162300" y="1227575"/>
            <a:ext cx="8870100" cy="3879300"/>
          </a:xfrm>
          <a:prstGeom prst="rect">
            <a:avLst/>
          </a:prstGeom>
        </p:spPr>
        <p:txBody>
          <a:bodyPr anchorCtr="0" anchor="t" bIns="91425" lIns="91425" spcFirstLastPara="1" rIns="91425" wrap="square" tIns="91425">
            <a:normAutofit fontScale="25000" lnSpcReduction="20000"/>
          </a:bodyPr>
          <a:lstStyle/>
          <a:p>
            <a:pPr indent="-304800" lvl="0" marL="457200" rtl="0" algn="l">
              <a:spcBef>
                <a:spcPts val="0"/>
              </a:spcBef>
              <a:spcAft>
                <a:spcPts val="0"/>
              </a:spcAft>
              <a:buSzPct val="100000"/>
              <a:buChar char="●"/>
            </a:pPr>
            <a:r>
              <a:rPr lang="en" sz="4800"/>
              <a:t>Colorado community and area technical colleges never charge to apply for admission - its free to apply year round!</a:t>
            </a:r>
            <a:endParaRPr sz="4800"/>
          </a:p>
          <a:p>
            <a:pPr indent="0" lvl="0" marL="457200" rtl="0" algn="l">
              <a:spcBef>
                <a:spcPts val="1200"/>
              </a:spcBef>
              <a:spcAft>
                <a:spcPts val="0"/>
              </a:spcAft>
              <a:buNone/>
            </a:pPr>
            <a:r>
              <a:t/>
            </a:r>
            <a:endParaRPr sz="4800"/>
          </a:p>
          <a:p>
            <a:pPr indent="-304800" lvl="0" marL="457200" rtl="0" algn="l">
              <a:spcBef>
                <a:spcPts val="1200"/>
              </a:spcBef>
              <a:spcAft>
                <a:spcPts val="0"/>
              </a:spcAft>
              <a:buSzPct val="100000"/>
              <a:buChar char="●"/>
            </a:pPr>
            <a:r>
              <a:rPr lang="en" sz="4800"/>
              <a:t>No application fee required; applying is free year-round!</a:t>
            </a:r>
            <a:endParaRPr sz="4800"/>
          </a:p>
          <a:p>
            <a:pPr indent="-292100" lvl="1" marL="914400" rtl="0" algn="l">
              <a:spcBef>
                <a:spcPts val="0"/>
              </a:spcBef>
              <a:spcAft>
                <a:spcPts val="0"/>
              </a:spcAft>
              <a:buSzPct val="100000"/>
              <a:buChar char="○"/>
            </a:pPr>
            <a:r>
              <a:rPr lang="en" sz="4000"/>
              <a:t>Aims Community College </a:t>
            </a:r>
            <a:endParaRPr sz="4000"/>
          </a:p>
          <a:p>
            <a:pPr indent="-292100" lvl="1" marL="914400" rtl="0" algn="l">
              <a:spcBef>
                <a:spcPts val="0"/>
              </a:spcBef>
              <a:spcAft>
                <a:spcPts val="0"/>
              </a:spcAft>
              <a:buSzPct val="100000"/>
              <a:buChar char="○"/>
            </a:pPr>
            <a:r>
              <a:rPr lang="en" sz="4000"/>
              <a:t>Arapahoe Community College</a:t>
            </a:r>
            <a:endParaRPr sz="4000"/>
          </a:p>
          <a:p>
            <a:pPr indent="-292100" lvl="1" marL="914400" rtl="0" algn="l">
              <a:spcBef>
                <a:spcPts val="0"/>
              </a:spcBef>
              <a:spcAft>
                <a:spcPts val="0"/>
              </a:spcAft>
              <a:buSzPct val="100000"/>
              <a:buChar char="○"/>
            </a:pPr>
            <a:r>
              <a:rPr lang="en" sz="4000"/>
              <a:t>Community College of Aurora</a:t>
            </a:r>
            <a:endParaRPr sz="4000"/>
          </a:p>
          <a:p>
            <a:pPr indent="-292100" lvl="1" marL="914400" rtl="0" algn="l">
              <a:spcBef>
                <a:spcPts val="0"/>
              </a:spcBef>
              <a:spcAft>
                <a:spcPts val="0"/>
              </a:spcAft>
              <a:buSzPct val="100000"/>
              <a:buChar char="○"/>
            </a:pPr>
            <a:r>
              <a:rPr lang="en" sz="4000"/>
              <a:t>Community College of Denver</a:t>
            </a:r>
            <a:endParaRPr sz="4000"/>
          </a:p>
          <a:p>
            <a:pPr indent="-292100" lvl="1" marL="914400" rtl="0" algn="l">
              <a:spcBef>
                <a:spcPts val="0"/>
              </a:spcBef>
              <a:spcAft>
                <a:spcPts val="0"/>
              </a:spcAft>
              <a:buSzPct val="100000"/>
              <a:buChar char="○"/>
            </a:pPr>
            <a:r>
              <a:rPr lang="en" sz="4000"/>
              <a:t>Colorado Mountain College</a:t>
            </a:r>
            <a:endParaRPr sz="4000"/>
          </a:p>
          <a:p>
            <a:pPr indent="-292100" lvl="1" marL="914400" rtl="0" algn="l">
              <a:spcBef>
                <a:spcPts val="0"/>
              </a:spcBef>
              <a:spcAft>
                <a:spcPts val="0"/>
              </a:spcAft>
              <a:buSzPct val="100000"/>
              <a:buChar char="○"/>
            </a:pPr>
            <a:r>
              <a:rPr lang="en" sz="4000"/>
              <a:t>Colorado Northwest Community</a:t>
            </a:r>
            <a:endParaRPr sz="4000"/>
          </a:p>
          <a:p>
            <a:pPr indent="-292100" lvl="1" marL="914400" rtl="0" algn="l">
              <a:spcBef>
                <a:spcPts val="0"/>
              </a:spcBef>
              <a:spcAft>
                <a:spcPts val="0"/>
              </a:spcAft>
              <a:buSzPct val="100000"/>
              <a:buChar char="○"/>
            </a:pPr>
            <a:r>
              <a:rPr lang="en" sz="4000"/>
              <a:t>Emily Griffith Technical College </a:t>
            </a:r>
            <a:endParaRPr sz="4000"/>
          </a:p>
          <a:p>
            <a:pPr indent="-292100" lvl="1" marL="914400" rtl="0" algn="l">
              <a:spcBef>
                <a:spcPts val="0"/>
              </a:spcBef>
              <a:spcAft>
                <a:spcPts val="0"/>
              </a:spcAft>
              <a:buSzPct val="100000"/>
              <a:buChar char="○"/>
            </a:pPr>
            <a:r>
              <a:rPr lang="en" sz="4000"/>
              <a:t>Front Range Community College</a:t>
            </a:r>
            <a:endParaRPr sz="4000"/>
          </a:p>
          <a:p>
            <a:pPr indent="-292100" lvl="1" marL="914400" rtl="0" algn="l">
              <a:spcBef>
                <a:spcPts val="0"/>
              </a:spcBef>
              <a:spcAft>
                <a:spcPts val="0"/>
              </a:spcAft>
              <a:buSzPct val="100000"/>
              <a:buChar char="○"/>
            </a:pPr>
            <a:r>
              <a:rPr lang="en" sz="4000"/>
              <a:t>Lamar Community College </a:t>
            </a:r>
            <a:endParaRPr sz="4000"/>
          </a:p>
          <a:p>
            <a:pPr indent="-292100" lvl="1" marL="914400" rtl="0" algn="l">
              <a:spcBef>
                <a:spcPts val="0"/>
              </a:spcBef>
              <a:spcAft>
                <a:spcPts val="0"/>
              </a:spcAft>
              <a:buSzPct val="100000"/>
              <a:buChar char="○"/>
            </a:pPr>
            <a:r>
              <a:rPr lang="en" sz="4000"/>
              <a:t>Morgan Community College </a:t>
            </a:r>
            <a:endParaRPr sz="4000"/>
          </a:p>
          <a:p>
            <a:pPr indent="-292100" lvl="1" marL="914400" rtl="0" algn="l">
              <a:spcBef>
                <a:spcPts val="0"/>
              </a:spcBef>
              <a:spcAft>
                <a:spcPts val="0"/>
              </a:spcAft>
              <a:buSzPct val="100000"/>
              <a:buChar char="○"/>
            </a:pPr>
            <a:r>
              <a:rPr lang="en" sz="4000"/>
              <a:t>Northeastern Junior College</a:t>
            </a:r>
            <a:endParaRPr sz="4000"/>
          </a:p>
          <a:p>
            <a:pPr indent="-292100" lvl="1" marL="914400" rtl="0" algn="l">
              <a:spcBef>
                <a:spcPts val="0"/>
              </a:spcBef>
              <a:spcAft>
                <a:spcPts val="0"/>
              </a:spcAft>
              <a:buSzPct val="100000"/>
              <a:buChar char="○"/>
            </a:pPr>
            <a:r>
              <a:rPr lang="en" sz="4000"/>
              <a:t>Otero College </a:t>
            </a:r>
            <a:endParaRPr sz="4000"/>
          </a:p>
          <a:p>
            <a:pPr indent="-292100" lvl="1" marL="914400" rtl="0" algn="l">
              <a:spcBef>
                <a:spcPts val="0"/>
              </a:spcBef>
              <a:spcAft>
                <a:spcPts val="0"/>
              </a:spcAft>
              <a:buSzPct val="100000"/>
              <a:buChar char="○"/>
            </a:pPr>
            <a:r>
              <a:rPr lang="en" sz="4000"/>
              <a:t>Pickens Technical College </a:t>
            </a:r>
            <a:endParaRPr sz="4000"/>
          </a:p>
          <a:p>
            <a:pPr indent="-292100" lvl="1" marL="914400" rtl="0" algn="l">
              <a:spcBef>
                <a:spcPts val="0"/>
              </a:spcBef>
              <a:spcAft>
                <a:spcPts val="0"/>
              </a:spcAft>
              <a:buSzPct val="100000"/>
              <a:buChar char="○"/>
            </a:pPr>
            <a:r>
              <a:rPr lang="en" sz="4000"/>
              <a:t>Pikes Peak State College</a:t>
            </a:r>
            <a:endParaRPr sz="4000"/>
          </a:p>
          <a:p>
            <a:pPr indent="-292100" lvl="1" marL="914400" rtl="0" algn="l">
              <a:spcBef>
                <a:spcPts val="0"/>
              </a:spcBef>
              <a:spcAft>
                <a:spcPts val="0"/>
              </a:spcAft>
              <a:buSzPct val="100000"/>
              <a:buChar char="○"/>
            </a:pPr>
            <a:r>
              <a:rPr lang="en" sz="4000"/>
              <a:t>Pueblo Community College </a:t>
            </a:r>
            <a:endParaRPr sz="4000"/>
          </a:p>
          <a:p>
            <a:pPr indent="-292100" lvl="1" marL="914400" rtl="0" algn="l">
              <a:spcBef>
                <a:spcPts val="0"/>
              </a:spcBef>
              <a:spcAft>
                <a:spcPts val="0"/>
              </a:spcAft>
              <a:buSzPct val="100000"/>
              <a:buChar char="○"/>
            </a:pPr>
            <a:r>
              <a:rPr lang="en" sz="4000"/>
              <a:t>Red Rocks Community College </a:t>
            </a:r>
            <a:endParaRPr sz="4000"/>
          </a:p>
          <a:p>
            <a:pPr indent="-292100" lvl="1" marL="914400" rtl="0" algn="l">
              <a:spcBef>
                <a:spcPts val="0"/>
              </a:spcBef>
              <a:spcAft>
                <a:spcPts val="0"/>
              </a:spcAft>
              <a:buSzPct val="100000"/>
              <a:buChar char="○"/>
            </a:pPr>
            <a:r>
              <a:rPr lang="en" sz="4000"/>
              <a:t>Technical College of the Rockies </a:t>
            </a:r>
            <a:endParaRPr sz="4000"/>
          </a:p>
          <a:p>
            <a:pPr indent="-292100" lvl="1" marL="914400" rtl="0" algn="l">
              <a:spcBef>
                <a:spcPts val="0"/>
              </a:spcBef>
              <a:spcAft>
                <a:spcPts val="0"/>
              </a:spcAft>
              <a:buSzPct val="100000"/>
              <a:buChar char="○"/>
            </a:pPr>
            <a:r>
              <a:rPr lang="en" sz="4000"/>
              <a:t>Trinidad State Colleg</a:t>
            </a:r>
            <a:r>
              <a:rPr lang="en" sz="4000"/>
              <a:t>e</a:t>
            </a:r>
            <a:endParaRPr sz="4000"/>
          </a:p>
          <a:p>
            <a:pPr indent="-292100" lvl="1" marL="914400" rtl="0" algn="l">
              <a:spcBef>
                <a:spcPts val="0"/>
              </a:spcBef>
              <a:spcAft>
                <a:spcPts val="0"/>
              </a:spcAft>
              <a:buSzPct val="100000"/>
              <a:buChar char="○"/>
            </a:pPr>
            <a:r>
              <a:rPr lang="en" sz="4000"/>
              <a:t>Western Colorado Community</a:t>
            </a:r>
            <a:endParaRPr sz="4000"/>
          </a:p>
          <a:p>
            <a:pPr indent="0" lvl="0" marL="457200" rtl="0" algn="l">
              <a:spcBef>
                <a:spcPts val="1200"/>
              </a:spcBef>
              <a:spcAft>
                <a:spcPts val="0"/>
              </a:spcAft>
              <a:buNone/>
            </a:pPr>
            <a:r>
              <a:t/>
            </a:r>
            <a:endParaRPr sz="4400"/>
          </a:p>
          <a:p>
            <a:pPr indent="0" lvl="0" marL="457200" rtl="0" algn="l">
              <a:spcBef>
                <a:spcPts val="1200"/>
              </a:spcBef>
              <a:spcAft>
                <a:spcPts val="0"/>
              </a:spcAft>
              <a:buNone/>
            </a:pPr>
            <a:r>
              <a:t/>
            </a:r>
            <a:endParaRPr sz="4400"/>
          </a:p>
          <a:p>
            <a:pPr indent="0" lvl="0" marL="45720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FFFF00"/>
                </a:solidFill>
              </a:rPr>
              <a:t>How do I get my application ready?</a:t>
            </a:r>
            <a:endParaRPr>
              <a:solidFill>
                <a:srgbClr val="FFFF00"/>
              </a:solidFill>
            </a:endParaRPr>
          </a:p>
        </p:txBody>
      </p:sp>
      <p:sp>
        <p:nvSpPr>
          <p:cNvPr id="94" name="Google Shape;94;p18"/>
          <p:cNvSpPr txBox="1"/>
          <p:nvPr>
            <p:ph idx="1" type="body"/>
          </p:nvPr>
        </p:nvSpPr>
        <p:spPr>
          <a:xfrm>
            <a:off x="205450" y="1298725"/>
            <a:ext cx="8702100" cy="3690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342900" lvl="0" marL="457200" rtl="0" algn="l">
              <a:spcBef>
                <a:spcPts val="1200"/>
              </a:spcBef>
              <a:spcAft>
                <a:spcPts val="0"/>
              </a:spcAft>
              <a:buSzPts val="1800"/>
              <a:buChar char="●"/>
            </a:pPr>
            <a:r>
              <a:rPr lang="en"/>
              <a:t>If you have your sights set on a four-year college or university, you will likely need to submit additional materials and information, including your optional SAT or ACT scores, a personal essay and letters of recommendation. </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You must submit a completed admissions application from Oct. 17-19, 2023. Any admissions applications that have been started but not submitted may not be granted a waiver.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solidFill>
                  <a:srgbClr val="FFFF00"/>
                </a:solidFill>
              </a:rPr>
              <a:t>Public Four-Year Colleges and Universities</a:t>
            </a:r>
            <a:endParaRPr>
              <a:solidFill>
                <a:srgbClr val="FFFF00"/>
              </a:solidFill>
            </a:endParaRPr>
          </a:p>
        </p:txBody>
      </p:sp>
      <p:sp>
        <p:nvSpPr>
          <p:cNvPr id="100" name="Google Shape;100;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Each public four-year college and university will have a unique fee waiver process.</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en"/>
              <a:t>Some will ask you to submit codes, Others will ask you to select an answer from a dropdown menu, and some have no special instructions or have no fee year-round.</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483275" y="1929750"/>
            <a:ext cx="8284800" cy="14010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rgbClr val="FFFF00"/>
                </a:solidFill>
              </a:rPr>
              <a:t>Participating Colleges and Universities</a:t>
            </a:r>
            <a:endParaRPr>
              <a:solidFill>
                <a:srgbClr val="FFFF00"/>
              </a:solidFill>
            </a:endParaRPr>
          </a:p>
          <a:p>
            <a:pPr indent="0" lvl="0" marL="0" rtl="0" algn="ctr">
              <a:spcBef>
                <a:spcPts val="0"/>
              </a:spcBef>
              <a:spcAft>
                <a:spcPts val="0"/>
              </a:spcAft>
              <a:buNone/>
            </a:pPr>
            <a:r>
              <a:t/>
            </a:r>
            <a:endParaRPr>
              <a:solidFill>
                <a:srgbClr val="FFFF00"/>
              </a:solidFill>
            </a:endParaRPr>
          </a:p>
          <a:p>
            <a:pPr indent="0" lvl="0" marL="0" rtl="0" algn="ctr">
              <a:spcBef>
                <a:spcPts val="0"/>
              </a:spcBef>
              <a:spcAft>
                <a:spcPts val="0"/>
              </a:spcAft>
              <a:buNone/>
            </a:pPr>
            <a:r>
              <a:rPr lang="en">
                <a:solidFill>
                  <a:srgbClr val="6AA84F"/>
                </a:solidFill>
              </a:rPr>
              <a:t>Green= Hyperlinks </a:t>
            </a:r>
            <a:endParaRPr>
              <a:solidFill>
                <a:srgbClr val="6AA84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idx="1" type="body"/>
          </p:nvPr>
        </p:nvSpPr>
        <p:spPr>
          <a:xfrm>
            <a:off x="124725" y="697050"/>
            <a:ext cx="8878500" cy="4284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u="sng">
                <a:solidFill>
                  <a:schemeClr val="hlink"/>
                </a:solidFill>
                <a:hlinkClick r:id="rId3"/>
              </a:rPr>
              <a:t>Adams State University</a:t>
            </a:r>
            <a:endParaRPr b="1" u="sng"/>
          </a:p>
          <a:p>
            <a:pPr indent="-302140" lvl="1" marL="914400" rtl="0" algn="l">
              <a:spcBef>
                <a:spcPts val="1200"/>
              </a:spcBef>
              <a:spcAft>
                <a:spcPts val="0"/>
              </a:spcAft>
              <a:buSzPts val="1158"/>
              <a:buChar char="○"/>
            </a:pPr>
            <a:r>
              <a:rPr lang="en" sz="1158"/>
              <a:t>No special steps are required for Colorado residents to qualify for Colorado Free Applications days. </a:t>
            </a:r>
            <a:endParaRPr sz="1158"/>
          </a:p>
          <a:p>
            <a:pPr indent="-302140" lvl="1" marL="914400" rtl="0" algn="l">
              <a:spcBef>
                <a:spcPts val="0"/>
              </a:spcBef>
              <a:spcAft>
                <a:spcPts val="0"/>
              </a:spcAft>
              <a:buSzPts val="1158"/>
              <a:buChar char="○"/>
            </a:pPr>
            <a:r>
              <a:rPr lang="en" sz="1158"/>
              <a:t>Application fee prompts will not appear during this three-day period. Please begin and submit your application during the three days of Free Application Days so that the application fee will not be requested.</a:t>
            </a:r>
            <a:endParaRPr sz="1158"/>
          </a:p>
          <a:p>
            <a:pPr indent="0" lvl="0" marL="914400" rtl="0" algn="l">
              <a:spcBef>
                <a:spcPts val="1200"/>
              </a:spcBef>
              <a:spcAft>
                <a:spcPts val="0"/>
              </a:spcAft>
              <a:buNone/>
            </a:pPr>
            <a:r>
              <a:t/>
            </a:r>
            <a:endParaRPr/>
          </a:p>
          <a:p>
            <a:pPr indent="0" lvl="0" marL="0" rtl="0" algn="l">
              <a:spcBef>
                <a:spcPts val="1200"/>
              </a:spcBef>
              <a:spcAft>
                <a:spcPts val="0"/>
              </a:spcAft>
              <a:buNone/>
            </a:pPr>
            <a:r>
              <a:rPr b="1" lang="en" u="sng">
                <a:solidFill>
                  <a:schemeClr val="hlink"/>
                </a:solidFill>
                <a:hlinkClick r:id="rId4"/>
              </a:rPr>
              <a:t>Colorado Mesa University </a:t>
            </a:r>
            <a:endParaRPr b="1" u="sng"/>
          </a:p>
          <a:p>
            <a:pPr indent="-295275" lvl="1" marL="914400" rtl="0" algn="l">
              <a:spcBef>
                <a:spcPts val="1200"/>
              </a:spcBef>
              <a:spcAft>
                <a:spcPts val="0"/>
              </a:spcAft>
              <a:buSzPts val="1050"/>
              <a:buChar char="○"/>
            </a:pPr>
            <a:r>
              <a:rPr lang="en" sz="1050"/>
              <a:t>CMU application: The fee will automatically be waived when you submit your application.</a:t>
            </a:r>
            <a:endParaRPr sz="1050"/>
          </a:p>
          <a:p>
            <a:pPr indent="-295275" lvl="1" marL="914400" rtl="0" algn="l">
              <a:spcBef>
                <a:spcPts val="0"/>
              </a:spcBef>
              <a:spcAft>
                <a:spcPts val="0"/>
              </a:spcAft>
              <a:buSzPts val="1050"/>
              <a:buChar char="○"/>
            </a:pPr>
            <a:r>
              <a:rPr lang="en" sz="1050"/>
              <a:t>Common Application: Students will see the following prompt: Are you eligible for a CMU application fee waiver through one of the following? Choose Colorado Free Application Day in the dropdown.</a:t>
            </a:r>
            <a:endParaRPr sz="1050"/>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